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34" r:id="rId3"/>
    <p:sldId id="2735" r:id="rId4"/>
    <p:sldId id="1810" r:id="rId5"/>
    <p:sldId id="1811" r:id="rId6"/>
    <p:sldId id="1215" r:id="rId7"/>
    <p:sldId id="2215" r:id="rId8"/>
    <p:sldId id="1871" r:id="rId9"/>
    <p:sldId id="1872" r:id="rId10"/>
    <p:sldId id="1873" r:id="rId11"/>
    <p:sldId id="1874" r:id="rId12"/>
    <p:sldId id="1875" r:id="rId13"/>
    <p:sldId id="1876" r:id="rId14"/>
    <p:sldId id="1877" r:id="rId15"/>
    <p:sldId id="2629" r:id="rId16"/>
    <p:sldId id="2478" r:id="rId17"/>
    <p:sldId id="1980" r:id="rId19"/>
    <p:sldId id="1981" r:id="rId20"/>
    <p:sldId id="1982" r:id="rId21"/>
    <p:sldId id="2479" r:id="rId22"/>
    <p:sldId id="1985" r:id="rId23"/>
    <p:sldId id="1986" r:id="rId24"/>
    <p:sldId id="1987" r:id="rId25"/>
    <p:sldId id="1988" r:id="rId26"/>
    <p:sldId id="1989" r:id="rId27"/>
    <p:sldId id="2641" r:id="rId28"/>
    <p:sldId id="2644" r:id="rId29"/>
    <p:sldId id="2645" r:id="rId30"/>
    <p:sldId id="1990" r:id="rId31"/>
    <p:sldId id="1991" r:id="rId32"/>
    <p:sldId id="1992" r:id="rId33"/>
    <p:sldId id="1994" r:id="rId34"/>
    <p:sldId id="2280" r:id="rId35"/>
    <p:sldId id="1293" r:id="rId36"/>
    <p:sldId id="1996" r:id="rId37"/>
    <p:sldId id="1997" r:id="rId38"/>
    <p:sldId id="1998" r:id="rId39"/>
    <p:sldId id="1999" r:id="rId40"/>
    <p:sldId id="2000" r:id="rId41"/>
    <p:sldId id="2001" r:id="rId42"/>
    <p:sldId id="2631" r:id="rId43"/>
    <p:sldId id="2049" r:id="rId44"/>
    <p:sldId id="2150" r:id="rId45"/>
    <p:sldId id="2632" r:id="rId46"/>
    <p:sldId id="2646" r:id="rId47"/>
    <p:sldId id="2698" r:id="rId48"/>
    <p:sldId id="2143" r:id="rId49"/>
    <p:sldId id="2634" r:id="rId50"/>
    <p:sldId id="2147" r:id="rId51"/>
    <p:sldId id="2149" r:id="rId52"/>
    <p:sldId id="2148" r:id="rId53"/>
    <p:sldId id="2568" r:id="rId54"/>
    <p:sldId id="2152" r:id="rId55"/>
    <p:sldId id="2153" r:id="rId56"/>
    <p:sldId id="2600" r:id="rId57"/>
    <p:sldId id="2165" r:id="rId58"/>
    <p:sldId id="2151" r:id="rId59"/>
    <p:sldId id="2567" r:id="rId60"/>
    <p:sldId id="2154" r:id="rId61"/>
    <p:sldId id="2155" r:id="rId62"/>
    <p:sldId id="2156" r:id="rId63"/>
    <p:sldId id="2281" r:id="rId64"/>
    <p:sldId id="2158" r:id="rId65"/>
    <p:sldId id="2635" r:id="rId66"/>
    <p:sldId id="2636" r:id="rId67"/>
    <p:sldId id="2637" r:id="rId68"/>
    <p:sldId id="2638" r:id="rId69"/>
    <p:sldId id="2159" r:id="rId70"/>
    <p:sldId id="2160" r:id="rId71"/>
    <p:sldId id="2161" r:id="rId72"/>
    <p:sldId id="2162" r:id="rId73"/>
    <p:sldId id="2163" r:id="rId74"/>
    <p:sldId id="2566" r:id="rId75"/>
    <p:sldId id="2144" r:id="rId76"/>
    <p:sldId id="2203" r:id="rId77"/>
    <p:sldId id="2204" r:id="rId78"/>
    <p:sldId id="2205" r:id="rId79"/>
    <p:sldId id="2206" r:id="rId80"/>
    <p:sldId id="2212" r:id="rId81"/>
    <p:sldId id="2639" r:id="rId82"/>
    <p:sldId id="472" r:id="rId83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70"/>
        <p:guide pos="35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451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5.xml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6.xml"/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0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9.xml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tags" Target="../tags/tag188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286.xml"/><Relationship Id="rId98" Type="http://schemas.openxmlformats.org/officeDocument/2006/relationships/tags" Target="../tags/tag285.xml"/><Relationship Id="rId97" Type="http://schemas.openxmlformats.org/officeDocument/2006/relationships/tags" Target="../tags/tag284.xml"/><Relationship Id="rId96" Type="http://schemas.openxmlformats.org/officeDocument/2006/relationships/tags" Target="../tags/tag283.xml"/><Relationship Id="rId95" Type="http://schemas.openxmlformats.org/officeDocument/2006/relationships/tags" Target="../tags/tag282.xml"/><Relationship Id="rId94" Type="http://schemas.openxmlformats.org/officeDocument/2006/relationships/tags" Target="../tags/tag281.xml"/><Relationship Id="rId93" Type="http://schemas.openxmlformats.org/officeDocument/2006/relationships/tags" Target="../tags/tag280.xml"/><Relationship Id="rId92" Type="http://schemas.openxmlformats.org/officeDocument/2006/relationships/tags" Target="../tags/tag279.xml"/><Relationship Id="rId91" Type="http://schemas.openxmlformats.org/officeDocument/2006/relationships/tags" Target="../tags/tag278.xml"/><Relationship Id="rId90" Type="http://schemas.openxmlformats.org/officeDocument/2006/relationships/tags" Target="../tags/tag277.xml"/><Relationship Id="rId9" Type="http://schemas.openxmlformats.org/officeDocument/2006/relationships/tags" Target="../tags/tag196.xml"/><Relationship Id="rId89" Type="http://schemas.openxmlformats.org/officeDocument/2006/relationships/tags" Target="../tags/tag276.xml"/><Relationship Id="rId88" Type="http://schemas.openxmlformats.org/officeDocument/2006/relationships/tags" Target="../tags/tag275.xml"/><Relationship Id="rId87" Type="http://schemas.openxmlformats.org/officeDocument/2006/relationships/tags" Target="../tags/tag274.xml"/><Relationship Id="rId86" Type="http://schemas.openxmlformats.org/officeDocument/2006/relationships/tags" Target="../tags/tag273.xml"/><Relationship Id="rId85" Type="http://schemas.openxmlformats.org/officeDocument/2006/relationships/tags" Target="../tags/tag272.xml"/><Relationship Id="rId84" Type="http://schemas.openxmlformats.org/officeDocument/2006/relationships/tags" Target="../tags/tag271.xml"/><Relationship Id="rId83" Type="http://schemas.openxmlformats.org/officeDocument/2006/relationships/tags" Target="../tags/tag270.xml"/><Relationship Id="rId82" Type="http://schemas.openxmlformats.org/officeDocument/2006/relationships/tags" Target="../tags/tag269.xml"/><Relationship Id="rId81" Type="http://schemas.openxmlformats.org/officeDocument/2006/relationships/tags" Target="../tags/tag268.xml"/><Relationship Id="rId80" Type="http://schemas.openxmlformats.org/officeDocument/2006/relationships/tags" Target="../tags/tag267.xml"/><Relationship Id="rId8" Type="http://schemas.openxmlformats.org/officeDocument/2006/relationships/tags" Target="../tags/tag195.xml"/><Relationship Id="rId79" Type="http://schemas.openxmlformats.org/officeDocument/2006/relationships/tags" Target="../tags/tag266.xml"/><Relationship Id="rId78" Type="http://schemas.openxmlformats.org/officeDocument/2006/relationships/tags" Target="../tags/tag265.xml"/><Relationship Id="rId77" Type="http://schemas.openxmlformats.org/officeDocument/2006/relationships/tags" Target="../tags/tag264.xml"/><Relationship Id="rId76" Type="http://schemas.openxmlformats.org/officeDocument/2006/relationships/tags" Target="../tags/tag263.xml"/><Relationship Id="rId75" Type="http://schemas.openxmlformats.org/officeDocument/2006/relationships/tags" Target="../tags/tag262.xml"/><Relationship Id="rId74" Type="http://schemas.openxmlformats.org/officeDocument/2006/relationships/tags" Target="../tags/tag261.xml"/><Relationship Id="rId73" Type="http://schemas.openxmlformats.org/officeDocument/2006/relationships/tags" Target="../tags/tag260.xml"/><Relationship Id="rId72" Type="http://schemas.openxmlformats.org/officeDocument/2006/relationships/tags" Target="../tags/tag259.xml"/><Relationship Id="rId71" Type="http://schemas.openxmlformats.org/officeDocument/2006/relationships/tags" Target="../tags/tag258.xml"/><Relationship Id="rId70" Type="http://schemas.openxmlformats.org/officeDocument/2006/relationships/tags" Target="../tags/tag257.xml"/><Relationship Id="rId7" Type="http://schemas.openxmlformats.org/officeDocument/2006/relationships/tags" Target="../tags/tag194.xml"/><Relationship Id="rId69" Type="http://schemas.openxmlformats.org/officeDocument/2006/relationships/tags" Target="../tags/tag256.xml"/><Relationship Id="rId68" Type="http://schemas.openxmlformats.org/officeDocument/2006/relationships/tags" Target="../tags/tag255.xml"/><Relationship Id="rId67" Type="http://schemas.openxmlformats.org/officeDocument/2006/relationships/tags" Target="../tags/tag254.xml"/><Relationship Id="rId66" Type="http://schemas.openxmlformats.org/officeDocument/2006/relationships/tags" Target="../tags/tag253.xml"/><Relationship Id="rId65" Type="http://schemas.openxmlformats.org/officeDocument/2006/relationships/tags" Target="../tags/tag252.xml"/><Relationship Id="rId64" Type="http://schemas.openxmlformats.org/officeDocument/2006/relationships/tags" Target="../tags/tag251.xml"/><Relationship Id="rId63" Type="http://schemas.openxmlformats.org/officeDocument/2006/relationships/tags" Target="../tags/tag250.xml"/><Relationship Id="rId62" Type="http://schemas.openxmlformats.org/officeDocument/2006/relationships/tags" Target="../tags/tag249.xml"/><Relationship Id="rId61" Type="http://schemas.openxmlformats.org/officeDocument/2006/relationships/tags" Target="../tags/tag248.xml"/><Relationship Id="rId60" Type="http://schemas.openxmlformats.org/officeDocument/2006/relationships/tags" Target="../tags/tag247.xml"/><Relationship Id="rId6" Type="http://schemas.openxmlformats.org/officeDocument/2006/relationships/tags" Target="../tags/tag193.xml"/><Relationship Id="rId59" Type="http://schemas.openxmlformats.org/officeDocument/2006/relationships/tags" Target="../tags/tag246.xml"/><Relationship Id="rId58" Type="http://schemas.openxmlformats.org/officeDocument/2006/relationships/tags" Target="../tags/tag245.xml"/><Relationship Id="rId57" Type="http://schemas.openxmlformats.org/officeDocument/2006/relationships/tags" Target="../tags/tag244.xml"/><Relationship Id="rId56" Type="http://schemas.openxmlformats.org/officeDocument/2006/relationships/tags" Target="../tags/tag243.xml"/><Relationship Id="rId55" Type="http://schemas.openxmlformats.org/officeDocument/2006/relationships/tags" Target="../tags/tag242.xml"/><Relationship Id="rId54" Type="http://schemas.openxmlformats.org/officeDocument/2006/relationships/tags" Target="../tags/tag241.xml"/><Relationship Id="rId53" Type="http://schemas.openxmlformats.org/officeDocument/2006/relationships/tags" Target="../tags/tag240.xml"/><Relationship Id="rId52" Type="http://schemas.openxmlformats.org/officeDocument/2006/relationships/tags" Target="../tags/tag239.xml"/><Relationship Id="rId51" Type="http://schemas.openxmlformats.org/officeDocument/2006/relationships/tags" Target="../tags/tag238.xml"/><Relationship Id="rId50" Type="http://schemas.openxmlformats.org/officeDocument/2006/relationships/tags" Target="../tags/tag237.xml"/><Relationship Id="rId5" Type="http://schemas.openxmlformats.org/officeDocument/2006/relationships/tags" Target="../tags/tag192.xml"/><Relationship Id="rId49" Type="http://schemas.openxmlformats.org/officeDocument/2006/relationships/tags" Target="../tags/tag236.xml"/><Relationship Id="rId48" Type="http://schemas.openxmlformats.org/officeDocument/2006/relationships/tags" Target="../tags/tag235.xml"/><Relationship Id="rId47" Type="http://schemas.openxmlformats.org/officeDocument/2006/relationships/tags" Target="../tags/tag234.xml"/><Relationship Id="rId46" Type="http://schemas.openxmlformats.org/officeDocument/2006/relationships/tags" Target="../tags/tag233.xml"/><Relationship Id="rId45" Type="http://schemas.openxmlformats.org/officeDocument/2006/relationships/tags" Target="../tags/tag232.xml"/><Relationship Id="rId44" Type="http://schemas.openxmlformats.org/officeDocument/2006/relationships/tags" Target="../tags/tag231.xml"/><Relationship Id="rId43" Type="http://schemas.openxmlformats.org/officeDocument/2006/relationships/tags" Target="../tags/tag230.xml"/><Relationship Id="rId42" Type="http://schemas.openxmlformats.org/officeDocument/2006/relationships/tags" Target="../tags/tag229.xml"/><Relationship Id="rId41" Type="http://schemas.openxmlformats.org/officeDocument/2006/relationships/tags" Target="../tags/tag228.xml"/><Relationship Id="rId40" Type="http://schemas.openxmlformats.org/officeDocument/2006/relationships/tags" Target="../tags/tag227.xml"/><Relationship Id="rId4" Type="http://schemas.openxmlformats.org/officeDocument/2006/relationships/tags" Target="../tags/tag191.xml"/><Relationship Id="rId39" Type="http://schemas.openxmlformats.org/officeDocument/2006/relationships/tags" Target="../tags/tag226.xml"/><Relationship Id="rId38" Type="http://schemas.openxmlformats.org/officeDocument/2006/relationships/tags" Target="../tags/tag225.xml"/><Relationship Id="rId37" Type="http://schemas.openxmlformats.org/officeDocument/2006/relationships/tags" Target="../tags/tag224.xml"/><Relationship Id="rId36" Type="http://schemas.openxmlformats.org/officeDocument/2006/relationships/tags" Target="../tags/tag223.xml"/><Relationship Id="rId35" Type="http://schemas.openxmlformats.org/officeDocument/2006/relationships/tags" Target="../tags/tag222.xml"/><Relationship Id="rId34" Type="http://schemas.openxmlformats.org/officeDocument/2006/relationships/tags" Target="../tags/tag221.xml"/><Relationship Id="rId33" Type="http://schemas.openxmlformats.org/officeDocument/2006/relationships/tags" Target="../tags/tag220.xml"/><Relationship Id="rId32" Type="http://schemas.openxmlformats.org/officeDocument/2006/relationships/tags" Target="../tags/tag219.xml"/><Relationship Id="rId31" Type="http://schemas.openxmlformats.org/officeDocument/2006/relationships/tags" Target="../tags/tag218.xml"/><Relationship Id="rId30" Type="http://schemas.openxmlformats.org/officeDocument/2006/relationships/tags" Target="../tags/tag217.xml"/><Relationship Id="rId3" Type="http://schemas.openxmlformats.org/officeDocument/2006/relationships/tags" Target="../tags/tag190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12.jpe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9.xml"/><Relationship Id="rId119" Type="http://schemas.openxmlformats.org/officeDocument/2006/relationships/image" Target="../media/image4.png"/><Relationship Id="rId118" Type="http://schemas.openxmlformats.org/officeDocument/2006/relationships/tags" Target="../tags/tag305.xml"/><Relationship Id="rId117" Type="http://schemas.openxmlformats.org/officeDocument/2006/relationships/tags" Target="../tags/tag304.xml"/><Relationship Id="rId116" Type="http://schemas.openxmlformats.org/officeDocument/2006/relationships/tags" Target="../tags/tag303.xml"/><Relationship Id="rId115" Type="http://schemas.openxmlformats.org/officeDocument/2006/relationships/tags" Target="../tags/tag302.xml"/><Relationship Id="rId114" Type="http://schemas.openxmlformats.org/officeDocument/2006/relationships/tags" Target="../tags/tag301.xml"/><Relationship Id="rId113" Type="http://schemas.openxmlformats.org/officeDocument/2006/relationships/tags" Target="../tags/tag300.xml"/><Relationship Id="rId112" Type="http://schemas.openxmlformats.org/officeDocument/2006/relationships/tags" Target="../tags/tag299.xml"/><Relationship Id="rId111" Type="http://schemas.openxmlformats.org/officeDocument/2006/relationships/tags" Target="../tags/tag298.xml"/><Relationship Id="rId110" Type="http://schemas.openxmlformats.org/officeDocument/2006/relationships/tags" Target="../tags/tag297.xml"/><Relationship Id="rId11" Type="http://schemas.openxmlformats.org/officeDocument/2006/relationships/tags" Target="../tags/tag198.xml"/><Relationship Id="rId109" Type="http://schemas.openxmlformats.org/officeDocument/2006/relationships/tags" Target="../tags/tag296.xml"/><Relationship Id="rId108" Type="http://schemas.openxmlformats.org/officeDocument/2006/relationships/tags" Target="../tags/tag295.xml"/><Relationship Id="rId107" Type="http://schemas.openxmlformats.org/officeDocument/2006/relationships/tags" Target="../tags/tag294.xml"/><Relationship Id="rId106" Type="http://schemas.openxmlformats.org/officeDocument/2006/relationships/tags" Target="../tags/tag293.xml"/><Relationship Id="rId105" Type="http://schemas.openxmlformats.org/officeDocument/2006/relationships/tags" Target="../tags/tag292.xml"/><Relationship Id="rId104" Type="http://schemas.openxmlformats.org/officeDocument/2006/relationships/tags" Target="../tags/tag291.xml"/><Relationship Id="rId103" Type="http://schemas.openxmlformats.org/officeDocument/2006/relationships/tags" Target="../tags/tag290.xml"/><Relationship Id="rId102" Type="http://schemas.openxmlformats.org/officeDocument/2006/relationships/tags" Target="../tags/tag289.xml"/><Relationship Id="rId101" Type="http://schemas.openxmlformats.org/officeDocument/2006/relationships/tags" Target="../tags/tag288.xml"/><Relationship Id="rId100" Type="http://schemas.openxmlformats.org/officeDocument/2006/relationships/tags" Target="../tags/tag287.xml"/><Relationship Id="rId10" Type="http://schemas.openxmlformats.org/officeDocument/2006/relationships/tags" Target="../tags/tag197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8.xml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9.xml"/><Relationship Id="rId3" Type="http://schemas.openxmlformats.org/officeDocument/2006/relationships/image" Target="../media/image52.png"/><Relationship Id="rId2" Type="http://schemas.openxmlformats.org/officeDocument/2006/relationships/image" Target="../media/image36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0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2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3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7.xml"/><Relationship Id="rId3" Type="http://schemas.openxmlformats.org/officeDocument/2006/relationships/image" Target="../media/image4.png"/><Relationship Id="rId2" Type="http://schemas.openxmlformats.org/officeDocument/2006/relationships/tags" Target="../tags/tag316.xml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0.xml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tags" Target="../tags/tag319.xml"/></Relationships>
</file>

<file path=ppt/slides/_rels/slide61.xml.rels><?xml version="1.0" encoding="UTF-8" standalone="yes"?>
<Relationships xmlns="http://schemas.openxmlformats.org/package/2006/relationships"><Relationship Id="rId99" Type="http://schemas.openxmlformats.org/officeDocument/2006/relationships/tags" Target="../tags/tag417.xml"/><Relationship Id="rId98" Type="http://schemas.openxmlformats.org/officeDocument/2006/relationships/tags" Target="../tags/tag416.xml"/><Relationship Id="rId97" Type="http://schemas.openxmlformats.org/officeDocument/2006/relationships/tags" Target="../tags/tag415.xml"/><Relationship Id="rId96" Type="http://schemas.openxmlformats.org/officeDocument/2006/relationships/tags" Target="../tags/tag414.xml"/><Relationship Id="rId95" Type="http://schemas.openxmlformats.org/officeDocument/2006/relationships/tags" Target="../tags/tag413.xml"/><Relationship Id="rId94" Type="http://schemas.openxmlformats.org/officeDocument/2006/relationships/tags" Target="../tags/tag412.xml"/><Relationship Id="rId93" Type="http://schemas.openxmlformats.org/officeDocument/2006/relationships/tags" Target="../tags/tag411.xml"/><Relationship Id="rId92" Type="http://schemas.openxmlformats.org/officeDocument/2006/relationships/tags" Target="../tags/tag410.xml"/><Relationship Id="rId91" Type="http://schemas.openxmlformats.org/officeDocument/2006/relationships/tags" Target="../tags/tag409.xml"/><Relationship Id="rId90" Type="http://schemas.openxmlformats.org/officeDocument/2006/relationships/tags" Target="../tags/tag408.xml"/><Relationship Id="rId9" Type="http://schemas.openxmlformats.org/officeDocument/2006/relationships/tags" Target="../tags/tag327.xml"/><Relationship Id="rId89" Type="http://schemas.openxmlformats.org/officeDocument/2006/relationships/tags" Target="../tags/tag407.xml"/><Relationship Id="rId88" Type="http://schemas.openxmlformats.org/officeDocument/2006/relationships/tags" Target="../tags/tag406.xml"/><Relationship Id="rId87" Type="http://schemas.openxmlformats.org/officeDocument/2006/relationships/tags" Target="../tags/tag405.xml"/><Relationship Id="rId86" Type="http://schemas.openxmlformats.org/officeDocument/2006/relationships/tags" Target="../tags/tag404.xml"/><Relationship Id="rId85" Type="http://schemas.openxmlformats.org/officeDocument/2006/relationships/tags" Target="../tags/tag403.xml"/><Relationship Id="rId84" Type="http://schemas.openxmlformats.org/officeDocument/2006/relationships/tags" Target="../tags/tag402.xml"/><Relationship Id="rId83" Type="http://schemas.openxmlformats.org/officeDocument/2006/relationships/tags" Target="../tags/tag401.xml"/><Relationship Id="rId82" Type="http://schemas.openxmlformats.org/officeDocument/2006/relationships/tags" Target="../tags/tag400.xml"/><Relationship Id="rId81" Type="http://schemas.openxmlformats.org/officeDocument/2006/relationships/tags" Target="../tags/tag399.xml"/><Relationship Id="rId80" Type="http://schemas.openxmlformats.org/officeDocument/2006/relationships/tags" Target="../tags/tag398.xml"/><Relationship Id="rId8" Type="http://schemas.openxmlformats.org/officeDocument/2006/relationships/tags" Target="../tags/tag326.xml"/><Relationship Id="rId79" Type="http://schemas.openxmlformats.org/officeDocument/2006/relationships/tags" Target="../tags/tag397.xml"/><Relationship Id="rId78" Type="http://schemas.openxmlformats.org/officeDocument/2006/relationships/tags" Target="../tags/tag396.xml"/><Relationship Id="rId77" Type="http://schemas.openxmlformats.org/officeDocument/2006/relationships/tags" Target="../tags/tag395.xml"/><Relationship Id="rId76" Type="http://schemas.openxmlformats.org/officeDocument/2006/relationships/tags" Target="../tags/tag394.xml"/><Relationship Id="rId75" Type="http://schemas.openxmlformats.org/officeDocument/2006/relationships/tags" Target="../tags/tag393.xml"/><Relationship Id="rId74" Type="http://schemas.openxmlformats.org/officeDocument/2006/relationships/tags" Target="../tags/tag392.xml"/><Relationship Id="rId73" Type="http://schemas.openxmlformats.org/officeDocument/2006/relationships/tags" Target="../tags/tag391.xml"/><Relationship Id="rId72" Type="http://schemas.openxmlformats.org/officeDocument/2006/relationships/tags" Target="../tags/tag390.xml"/><Relationship Id="rId71" Type="http://schemas.openxmlformats.org/officeDocument/2006/relationships/tags" Target="../tags/tag389.xml"/><Relationship Id="rId70" Type="http://schemas.openxmlformats.org/officeDocument/2006/relationships/tags" Target="../tags/tag388.xml"/><Relationship Id="rId7" Type="http://schemas.openxmlformats.org/officeDocument/2006/relationships/tags" Target="../tags/tag325.xml"/><Relationship Id="rId69" Type="http://schemas.openxmlformats.org/officeDocument/2006/relationships/tags" Target="../tags/tag387.xml"/><Relationship Id="rId68" Type="http://schemas.openxmlformats.org/officeDocument/2006/relationships/tags" Target="../tags/tag386.xml"/><Relationship Id="rId67" Type="http://schemas.openxmlformats.org/officeDocument/2006/relationships/tags" Target="../tags/tag385.xml"/><Relationship Id="rId66" Type="http://schemas.openxmlformats.org/officeDocument/2006/relationships/tags" Target="../tags/tag384.xml"/><Relationship Id="rId65" Type="http://schemas.openxmlformats.org/officeDocument/2006/relationships/tags" Target="../tags/tag383.xml"/><Relationship Id="rId64" Type="http://schemas.openxmlformats.org/officeDocument/2006/relationships/tags" Target="../tags/tag382.xml"/><Relationship Id="rId63" Type="http://schemas.openxmlformats.org/officeDocument/2006/relationships/tags" Target="../tags/tag381.xml"/><Relationship Id="rId62" Type="http://schemas.openxmlformats.org/officeDocument/2006/relationships/tags" Target="../tags/tag380.xml"/><Relationship Id="rId61" Type="http://schemas.openxmlformats.org/officeDocument/2006/relationships/tags" Target="../tags/tag379.xml"/><Relationship Id="rId60" Type="http://schemas.openxmlformats.org/officeDocument/2006/relationships/tags" Target="../tags/tag378.xml"/><Relationship Id="rId6" Type="http://schemas.openxmlformats.org/officeDocument/2006/relationships/tags" Target="../tags/tag324.xml"/><Relationship Id="rId59" Type="http://schemas.openxmlformats.org/officeDocument/2006/relationships/tags" Target="../tags/tag377.xml"/><Relationship Id="rId58" Type="http://schemas.openxmlformats.org/officeDocument/2006/relationships/tags" Target="../tags/tag376.xml"/><Relationship Id="rId57" Type="http://schemas.openxmlformats.org/officeDocument/2006/relationships/tags" Target="../tags/tag375.xml"/><Relationship Id="rId56" Type="http://schemas.openxmlformats.org/officeDocument/2006/relationships/tags" Target="../tags/tag374.xml"/><Relationship Id="rId55" Type="http://schemas.openxmlformats.org/officeDocument/2006/relationships/tags" Target="../tags/tag373.xml"/><Relationship Id="rId54" Type="http://schemas.openxmlformats.org/officeDocument/2006/relationships/tags" Target="../tags/tag372.xml"/><Relationship Id="rId53" Type="http://schemas.openxmlformats.org/officeDocument/2006/relationships/tags" Target="../tags/tag371.xml"/><Relationship Id="rId52" Type="http://schemas.openxmlformats.org/officeDocument/2006/relationships/tags" Target="../tags/tag370.xml"/><Relationship Id="rId51" Type="http://schemas.openxmlformats.org/officeDocument/2006/relationships/tags" Target="../tags/tag369.xml"/><Relationship Id="rId50" Type="http://schemas.openxmlformats.org/officeDocument/2006/relationships/tags" Target="../tags/tag368.xml"/><Relationship Id="rId5" Type="http://schemas.openxmlformats.org/officeDocument/2006/relationships/tags" Target="../tags/tag323.xml"/><Relationship Id="rId49" Type="http://schemas.openxmlformats.org/officeDocument/2006/relationships/tags" Target="../tags/tag367.xml"/><Relationship Id="rId48" Type="http://schemas.openxmlformats.org/officeDocument/2006/relationships/tags" Target="../tags/tag366.xml"/><Relationship Id="rId47" Type="http://schemas.openxmlformats.org/officeDocument/2006/relationships/tags" Target="../tags/tag365.xml"/><Relationship Id="rId46" Type="http://schemas.openxmlformats.org/officeDocument/2006/relationships/tags" Target="../tags/tag364.xml"/><Relationship Id="rId45" Type="http://schemas.openxmlformats.org/officeDocument/2006/relationships/tags" Target="../tags/tag363.xml"/><Relationship Id="rId44" Type="http://schemas.openxmlformats.org/officeDocument/2006/relationships/tags" Target="../tags/tag362.xml"/><Relationship Id="rId43" Type="http://schemas.openxmlformats.org/officeDocument/2006/relationships/tags" Target="../tags/tag361.xml"/><Relationship Id="rId42" Type="http://schemas.openxmlformats.org/officeDocument/2006/relationships/tags" Target="../tags/tag360.xml"/><Relationship Id="rId41" Type="http://schemas.openxmlformats.org/officeDocument/2006/relationships/tags" Target="../tags/tag359.xml"/><Relationship Id="rId40" Type="http://schemas.openxmlformats.org/officeDocument/2006/relationships/tags" Target="../tags/tag358.xml"/><Relationship Id="rId4" Type="http://schemas.openxmlformats.org/officeDocument/2006/relationships/tags" Target="../tags/tag322.xml"/><Relationship Id="rId39" Type="http://schemas.openxmlformats.org/officeDocument/2006/relationships/tags" Target="../tags/tag357.xml"/><Relationship Id="rId38" Type="http://schemas.openxmlformats.org/officeDocument/2006/relationships/tags" Target="../tags/tag356.xml"/><Relationship Id="rId37" Type="http://schemas.openxmlformats.org/officeDocument/2006/relationships/tags" Target="../tags/tag355.xml"/><Relationship Id="rId36" Type="http://schemas.openxmlformats.org/officeDocument/2006/relationships/tags" Target="../tags/tag354.xml"/><Relationship Id="rId35" Type="http://schemas.openxmlformats.org/officeDocument/2006/relationships/tags" Target="../tags/tag353.xml"/><Relationship Id="rId34" Type="http://schemas.openxmlformats.org/officeDocument/2006/relationships/tags" Target="../tags/tag352.xml"/><Relationship Id="rId33" Type="http://schemas.openxmlformats.org/officeDocument/2006/relationships/tags" Target="../tags/tag351.xml"/><Relationship Id="rId32" Type="http://schemas.openxmlformats.org/officeDocument/2006/relationships/tags" Target="../tags/tag350.xml"/><Relationship Id="rId31" Type="http://schemas.openxmlformats.org/officeDocument/2006/relationships/tags" Target="../tags/tag349.xml"/><Relationship Id="rId30" Type="http://schemas.openxmlformats.org/officeDocument/2006/relationships/tags" Target="../tags/tag348.xml"/><Relationship Id="rId3" Type="http://schemas.openxmlformats.org/officeDocument/2006/relationships/tags" Target="../tags/tag321.xml"/><Relationship Id="rId29" Type="http://schemas.openxmlformats.org/officeDocument/2006/relationships/tags" Target="../tags/tag347.xml"/><Relationship Id="rId28" Type="http://schemas.openxmlformats.org/officeDocument/2006/relationships/tags" Target="../tags/tag346.xml"/><Relationship Id="rId27" Type="http://schemas.openxmlformats.org/officeDocument/2006/relationships/tags" Target="../tags/tag345.xml"/><Relationship Id="rId26" Type="http://schemas.openxmlformats.org/officeDocument/2006/relationships/tags" Target="../tags/tag344.xml"/><Relationship Id="rId25" Type="http://schemas.openxmlformats.org/officeDocument/2006/relationships/tags" Target="../tags/tag343.xml"/><Relationship Id="rId24" Type="http://schemas.openxmlformats.org/officeDocument/2006/relationships/tags" Target="../tags/tag342.xml"/><Relationship Id="rId23" Type="http://schemas.openxmlformats.org/officeDocument/2006/relationships/tags" Target="../tags/tag341.xml"/><Relationship Id="rId22" Type="http://schemas.openxmlformats.org/officeDocument/2006/relationships/tags" Target="../tags/tag340.xml"/><Relationship Id="rId21" Type="http://schemas.openxmlformats.org/officeDocument/2006/relationships/tags" Target="../tags/tag339.xml"/><Relationship Id="rId20" Type="http://schemas.openxmlformats.org/officeDocument/2006/relationships/tags" Target="../tags/tag338.xml"/><Relationship Id="rId2" Type="http://schemas.openxmlformats.org/officeDocument/2006/relationships/image" Target="../media/image12.jpeg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tags" Target="../tags/tag335.xml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0.xml"/><Relationship Id="rId119" Type="http://schemas.openxmlformats.org/officeDocument/2006/relationships/image" Target="../media/image4.png"/><Relationship Id="rId118" Type="http://schemas.openxmlformats.org/officeDocument/2006/relationships/tags" Target="../tags/tag436.xml"/><Relationship Id="rId117" Type="http://schemas.openxmlformats.org/officeDocument/2006/relationships/tags" Target="../tags/tag435.xml"/><Relationship Id="rId116" Type="http://schemas.openxmlformats.org/officeDocument/2006/relationships/tags" Target="../tags/tag434.xml"/><Relationship Id="rId115" Type="http://schemas.openxmlformats.org/officeDocument/2006/relationships/tags" Target="../tags/tag433.xml"/><Relationship Id="rId114" Type="http://schemas.openxmlformats.org/officeDocument/2006/relationships/tags" Target="../tags/tag432.xml"/><Relationship Id="rId113" Type="http://schemas.openxmlformats.org/officeDocument/2006/relationships/tags" Target="../tags/tag431.xml"/><Relationship Id="rId112" Type="http://schemas.openxmlformats.org/officeDocument/2006/relationships/tags" Target="../tags/tag430.xml"/><Relationship Id="rId111" Type="http://schemas.openxmlformats.org/officeDocument/2006/relationships/tags" Target="../tags/tag429.xml"/><Relationship Id="rId110" Type="http://schemas.openxmlformats.org/officeDocument/2006/relationships/tags" Target="../tags/tag428.xml"/><Relationship Id="rId11" Type="http://schemas.openxmlformats.org/officeDocument/2006/relationships/tags" Target="../tags/tag329.xml"/><Relationship Id="rId109" Type="http://schemas.openxmlformats.org/officeDocument/2006/relationships/tags" Target="../tags/tag427.xml"/><Relationship Id="rId108" Type="http://schemas.openxmlformats.org/officeDocument/2006/relationships/tags" Target="../tags/tag426.xml"/><Relationship Id="rId107" Type="http://schemas.openxmlformats.org/officeDocument/2006/relationships/tags" Target="../tags/tag425.xml"/><Relationship Id="rId106" Type="http://schemas.openxmlformats.org/officeDocument/2006/relationships/tags" Target="../tags/tag424.xml"/><Relationship Id="rId105" Type="http://schemas.openxmlformats.org/officeDocument/2006/relationships/tags" Target="../tags/tag423.xml"/><Relationship Id="rId104" Type="http://schemas.openxmlformats.org/officeDocument/2006/relationships/tags" Target="../tags/tag422.xml"/><Relationship Id="rId103" Type="http://schemas.openxmlformats.org/officeDocument/2006/relationships/tags" Target="../tags/tag421.xml"/><Relationship Id="rId102" Type="http://schemas.openxmlformats.org/officeDocument/2006/relationships/tags" Target="../tags/tag420.xml"/><Relationship Id="rId101" Type="http://schemas.openxmlformats.org/officeDocument/2006/relationships/tags" Target="../tags/tag419.xml"/><Relationship Id="rId100" Type="http://schemas.openxmlformats.org/officeDocument/2006/relationships/tags" Target="../tags/tag418.xml"/><Relationship Id="rId10" Type="http://schemas.openxmlformats.org/officeDocument/2006/relationships/tags" Target="../tags/tag328.xml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tags" Target="../tags/tag179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2.png"/><Relationship Id="rId1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tags" Target="../tags/tag441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tags" Target="../tags/tag443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6.xml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tags" Target="../tags/tag445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3.png图片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9765" y="2428240"/>
            <a:ext cx="2439035" cy="18611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4.png图片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6885" y="5248995"/>
            <a:ext cx="1586230" cy="842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2.png图片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983" y="468665"/>
            <a:ext cx="104203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.png图片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242579"/>
            <a:ext cx="1071880" cy="6845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5.png图片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1128" y="7453630"/>
            <a:ext cx="85788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diǎn xíng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典型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n.typical example,model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影片中的主角是个知识分子的典型。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4.png图片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135" y="2577672"/>
            <a:ext cx="3173730" cy="16846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5.png图片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3338" y="5318760"/>
            <a:ext cx="105346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3.png图片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77960" y="619125"/>
            <a:ext cx="955040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2.png图片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360693"/>
            <a:ext cx="92583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9.png图片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66633"/>
            <a:ext cx="785495" cy="546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kǎo chá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考察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observe and study.to investigate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考察队员来到终年积雪的南极，建立了考察站。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5.png图片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6900" y="2658745"/>
            <a:ext cx="2415540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9.png图片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71867"/>
            <a:ext cx="883920" cy="6153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4.png图片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6885" y="568995"/>
            <a:ext cx="1586230" cy="842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3.png图片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17965" y="-1230630"/>
            <a:ext cx="774065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.png图片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88845"/>
            <a:ext cx="1099185" cy="702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fǎng wèn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访问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 visit,to interview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经常有外宾到我们学校参观访问。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9.png图片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25" y="2459038"/>
            <a:ext cx="2759710" cy="1922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.png图片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260424"/>
            <a:ext cx="1282700" cy="8191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5.png图片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80170" y="676910"/>
            <a:ext cx="93980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4.png图片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44833" y="-1274332"/>
            <a:ext cx="141033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2.png图片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586" y="7213585"/>
            <a:ext cx="105283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gāo fēng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高峰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n.peak, summit,hight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上下班高峰时间乘车比较困难。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0.png图片1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1820" y="2663825"/>
            <a:ext cx="2686050" cy="19894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3.png图片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3680" y="5334000"/>
            <a:ext cx="862965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.png图片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604872"/>
            <a:ext cx="1205865" cy="7702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9.png图片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274333"/>
            <a:ext cx="107505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4.png图片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4833" y="7365668"/>
            <a:ext cx="141033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 rán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毅然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adv.resolutely,firmly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5462270"/>
            <a:ext cx="6951345" cy="720090"/>
            <a:chOff x="-852" y="9126"/>
            <a:chExt cx="10947" cy="1134"/>
          </a:xfrm>
        </p:grpSpPr>
        <p:sp>
          <p:nvSpPr>
            <p:cNvPr id="11" name="圆角矩形 10"/>
            <p:cNvSpPr/>
            <p:nvPr/>
          </p:nvSpPr>
          <p:spPr>
            <a:xfrm>
              <a:off x="-610" y="9126"/>
              <a:ext cx="1042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852" y="9282"/>
              <a:ext cx="10947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在事业达到高峰的时候，他竟毅然辞职了！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北极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the North Pole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běi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典型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n.typical example,model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diǎn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xíng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评论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comment,to review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lùn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observe and study.to investigate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kǎo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访问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to visit,to interview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fǎng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wèn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n.peak, summit,hight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fēng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5185" y="3646170"/>
            <a:ext cx="2335530" cy="3473450"/>
            <a:chOff x="4550" y="1909"/>
            <a:chExt cx="3678" cy="547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0" y="4133"/>
              <a:ext cx="3678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毅然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adv.resolutely,firmly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考察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观察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察觉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侦察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察言观色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公安人员侦察案情，要收集指纹、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脚印。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108960" y="308292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他七八岁时就懂得察言观色，而且目光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毅力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沉毅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刚毅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坚毅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毅然决然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58202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他想了想，毅然决然地说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: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好，就这么办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”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8474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毅力就是坚韧的意志及产生的百折不挠的力量。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拓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拓荒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拓宽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拓印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几十年来这支队伍在戈壁拓荒造田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793365" y="306260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大学为拓宽大学生的眼界，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创造了最好的条件。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饥肠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饥寒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饥渴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饥不择食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充饥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89954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他的肚子咕噜咕噜地响，他觉得十分饥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饿。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狼们饥不择食，互相争夺，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很快就把鲇鱼吃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了。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alphaModFix amt="40000"/>
            <a:clrChange>
              <a:clrFrom>
                <a:srgbClr val="FBE7F3">
                  <a:alpha val="100000"/>
                </a:srgbClr>
              </a:clrFrom>
              <a:clrTo>
                <a:srgbClr val="FBE7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1445" y="5544820"/>
            <a:ext cx="1947545" cy="13131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40000"/>
            <a:clrChange>
              <a:clrFrom>
                <a:srgbClr val="FBFDFF">
                  <a:alpha val="100000"/>
                </a:srgbClr>
              </a:clrFrom>
              <a:clrTo>
                <a:srgbClr val="FBFD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8605" y="3243580"/>
            <a:ext cx="3166110" cy="158305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94306" y="3243803"/>
            <a:ext cx="1997555" cy="1817652"/>
            <a:chOff x="8596" y="3185"/>
            <a:chExt cx="3985" cy="1479"/>
          </a:xfrm>
        </p:grpSpPr>
        <p:sp>
          <p:nvSpPr>
            <p:cNvPr id="33" name="圆角矩形 32"/>
            <p:cNvSpPr/>
            <p:nvPr/>
          </p:nvSpPr>
          <p:spPr>
            <a:xfrm>
              <a:off x="8596" y="3185"/>
              <a:ext cx="3757" cy="14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97" y="3255"/>
              <a:ext cx="3984" cy="1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一拨拨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数量短语“一拨”的重叠形式，描写数量很多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每天都会有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一拨拨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同行前来考察访问。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她收集的那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一幅幅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图片、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一本本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资料、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一盘盘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调查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录音带，都是不容置疑的铁证。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744220"/>
            <a:chOff x="518" y="3426"/>
            <a:chExt cx="13447" cy="1172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17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饭要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一口口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吃，话要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一句句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说，事要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一件件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做。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3099"/>
          <a:stretch>
            <a:fillRect/>
          </a:stretch>
        </p:blipFill>
        <p:spPr>
          <a:xfrm>
            <a:off x="6287770" y="340995"/>
            <a:ext cx="2413635" cy="13982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34410" y="464185"/>
            <a:ext cx="10028030" cy="720090"/>
            <a:chOff x="-1002" y="462"/>
            <a:chExt cx="22339" cy="1134"/>
          </a:xfrm>
        </p:grpSpPr>
        <p:sp>
          <p:nvSpPr>
            <p:cNvPr id="43" name="圆角矩形 42"/>
            <p:cNvSpPr/>
            <p:nvPr/>
          </p:nvSpPr>
          <p:spPr>
            <a:xfrm>
              <a:off x="-75" y="462"/>
              <a:ext cx="21064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-1002" y="483"/>
              <a:ext cx="2233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在横线上填上适当的数量短语的重叠形式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他在心里努力搜寻着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能够说服妈妈的理由。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我很希望知道，学校是如何把</a:t>
              </a:r>
              <a:r>
                <a:rPr lang="en-US" altLang="zh-CN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十多岁的中学生培养成</a:t>
              </a:r>
              <a:r>
                <a:rPr lang="en-US" altLang="zh-CN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能够抗击风浪、展翅高飞的山鹰的。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他所做的</a:t>
              </a:r>
              <a:r>
                <a:rPr lang="en-US" altLang="zh-CN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2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看似平常的小事，感动着身边的每一个人。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431790" y="2145665"/>
            <a:ext cx="1556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一条条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0525" y="356108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一个个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06355" y="360743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一只只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28570" y="546227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一件件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看上去似乎很疲惫，一定是又熬夜了。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在力所能及的情况下我将尽力而为。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pí bèi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疲惫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adj.tired, weary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28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 suǒ néng jí</a:t>
              </a:r>
              <a:endParaRPr lang="en-US" altLang="zh-CN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0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力所能及</a:t>
              </a:r>
              <a:endParaRPr lang="zh-CN" altLang="en-US" sz="4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in one's power,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within one's ability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老张这人办事缺乏魄力，没有一点开拓精神。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父亲在退休前曾经担任过厂长的职务。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kāi tuò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开拓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open up, to pioneer.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exploit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zhí wù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职务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n.post, position,job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一个人被名利捆绑着，是难有作为的。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该厂不断释放出有害物质，严重污染了周围的环境。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0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kǔn bǎng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捆绑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truss up, to tie up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 fàng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释放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release, to set free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爷爷是农民出身，对种田的事并不陌生。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0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chū shēn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出身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n.background,one's previous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experience or occupation</a:t>
              </a:r>
              <a:endPara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疲惫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adj.tired, weary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 bèi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开拓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open up, to pioneer.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exploit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kāi tuò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力所能及</a:t>
              </a:r>
              <a:endParaRPr lang="zh-CN" sz="36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 one's power,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within one's ability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2860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suǒ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néng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职务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n.post, position,job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zhí wù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捆绑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truss up, to tie up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kǔn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释放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release, to set free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 fàng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出身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n.background,one's previous</a:t>
              </a:r>
              <a:endParaRPr lang="en-US" sz="16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experience or occupation</a:t>
              </a:r>
              <a:endParaRPr lang="en-US" sz="16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严寒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严谨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庄严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尊严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严峻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他对我太严厉了。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这些钢笔画儿线条活泼，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精美而严谨。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4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8010" y="3402965"/>
            <a:ext cx="1568450" cy="1537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7386955" y="525145"/>
            <a:ext cx="2397760" cy="12680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43171" y="3193415"/>
            <a:ext cx="2467745" cy="1706203"/>
            <a:chOff x="8095" y="3144"/>
            <a:chExt cx="4923" cy="189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095" y="3229"/>
              <a:ext cx="4923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难以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动词——意思是“不容易，很难”。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39265"/>
            <a:ext cx="9900285" cy="1211580"/>
            <a:chOff x="517" y="3426"/>
            <a:chExt cx="15591" cy="1908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90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636"/>
              <a:ext cx="1559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事情已经过去好久了，可是每次回想起当时的情景，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心情还是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难以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平静。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229995"/>
            <a:chOff x="518" y="3097"/>
            <a:chExt cx="14600" cy="1937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80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39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这样的假话最好不要说，因为你自己都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难以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自圆其说，别人怎么能够相信呢？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他们遇到过想象中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难以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度过的灾难，最后在饥饿、风暴、严寒中奇迹般地生存下来，成为北极最大的原住民部族。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82520" y="4132580"/>
            <a:ext cx="8689403" cy="706755"/>
            <a:chOff x="4428" y="450"/>
            <a:chExt cx="4719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7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53" y="450"/>
              <a:ext cx="418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在老家度过的每一天都很愉快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至今令人难以忘怀。     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362835" y="5266055"/>
            <a:ext cx="8708390" cy="706755"/>
            <a:chOff x="4428" y="448"/>
            <a:chExt cx="4352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435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4033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居然发生了这样的事情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376535" y="420560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82520" y="4132580"/>
            <a:ext cx="8689403" cy="1322070"/>
            <a:chOff x="4428" y="450"/>
            <a:chExt cx="4719" cy="2082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7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53" y="450"/>
              <a:ext cx="4189" cy="2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居然发生了这样的事情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>
                <a:buClrTx/>
                <a:buSzTx/>
                <a:buFontTx/>
              </a:pP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，真是令人难以想象！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362835" y="5266055"/>
            <a:ext cx="8708390" cy="686435"/>
            <a:chOff x="4428" y="448"/>
            <a:chExt cx="4352" cy="1081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435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4033" cy="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虽然他经历了常人难以忍受的痛苦和艰辛</a:t>
              </a:r>
              <a:endPara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376535" y="420560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82520" y="4140200"/>
            <a:ext cx="8689403" cy="677545"/>
            <a:chOff x="4428" y="462"/>
            <a:chExt cx="4719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7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81" y="614"/>
              <a:ext cx="4189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虽然他经历了常人难以忍受的痛苦和艰辛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，他却从未退缩过。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362835" y="5266055"/>
            <a:ext cx="8708390" cy="706755"/>
            <a:chOff x="4428" y="448"/>
            <a:chExt cx="4352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435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4033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居然发生了这样的事情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376535" y="420560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他努力使自己保持清醒的头脑。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他正在向公安人员述说他的遭遇。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洪水给人民造成了深重的灾难。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现在,世界上还有不少人没有摆脱饥饿。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tóu nǎo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头脑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n.brain,mind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zāo yù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遭遇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come across,to encounter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zāi nàn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灾难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n.disaster.,catastrophe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jī’è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饥饿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hungry.starving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虽然遇到风暴，船上所有的人都还是安全回来了。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他的几句话就把大家的情绪鼓动起来了。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温暖的衣服能抵挡冬日的严寒。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fēng bào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风暴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n.tom,.tempest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gǔ dòng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鼓动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stir up, to spur,to incite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yán hán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严寒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severe cold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89635" y="491426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人生感悟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6240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掌握数量短语的重叠、“难以”“免得”的意义和用法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正确使用本课辨析的词语“鼓动-鼓励”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420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了解“记载”的“记”字中的“言字旁”及带有“言字旁”的汉字常表达的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540702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P142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89267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67380" y="4036060"/>
            <a:ext cx="84207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熟悉并掌握“考察、毅然、开拓、灾难、饥饿、严寒、记载、竞、冲动、将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就”的意义和用法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头脑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n.brain,mind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tóu nǎo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灾难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n.disaster.,catastrophe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zāi nàn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遭遇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come across,to encounter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zāo yù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饥饿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hungry.starving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jī’è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风暴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n.tom,.tempest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 bào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鼓动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stir up, to spur,to incite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gǔ dòng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严寒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severe cold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 hán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典型：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毅然：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疲惫：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释放：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遭遇：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难以：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dministrator\Desktop\图片6.png图片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8895" y="0"/>
            <a:ext cx="12192000" cy="692658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635"/>
            <a:ext cx="12192000" cy="695960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677" y="2594698"/>
            <a:ext cx="10157243" cy="2916555"/>
            <a:chOff x="1801" y="4086"/>
            <a:chExt cx="1530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01" y="4086"/>
              <a:ext cx="15303" cy="4593"/>
              <a:chOff x="-211" y="3704"/>
              <a:chExt cx="19031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211" y="3704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096" cy="902"/>
                  <a:chOff x="6495" y="6525"/>
                  <a:chExt cx="1709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786" y="6714"/>
                    <a:ext cx="11805" cy="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1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Photographing the North Pole carrying an electric cooker on the back</a:t>
                    </a:r>
                    <a:endPara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背着电饭锅拍北极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论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评论、言论、谈论、议论、讨论、辩论、结论、理论、争论、论述、论文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访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访问、访友、拜访、出访、回访、来访、探访、走访、家访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     </a:t>
                      </a: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差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（chā）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差别、差距、差异、差价、反差、色差、温差、时差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惊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惊奇、惊动、惊喜、惊慌、惊吓、惊叫、惊人、惊险、惊心、吃惊、震惊、受惊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图片11.png图片1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585720"/>
            <a:ext cx="2518410" cy="16687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图片17.png图片1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541055"/>
            <a:ext cx="1097915" cy="8978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图片12.png图片1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476" y="5308685"/>
            <a:ext cx="1042670" cy="7226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图片13.png图片1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46312"/>
            <a:ext cx="587375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qiǎng jiù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抢救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rescue,to save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经过紧急抢救,病人从昏迷中清醒过来了。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2.png图片1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697163"/>
            <a:ext cx="2085340" cy="1445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3.png图片1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335672"/>
            <a:ext cx="668655" cy="6686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1.png图片1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90585"/>
            <a:ext cx="1205865" cy="798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6.png图片1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302907"/>
            <a:ext cx="1075055" cy="8058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5.png图片1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6454" y="7312645"/>
            <a:ext cx="88709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5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kè bù róng huǎn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刻不容缓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extremely urgent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brook no delay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这是性命关天的事，当然是刻不容缓的。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3.png图片1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389188"/>
            <a:ext cx="2062480" cy="20618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5.png图片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1208" y="5189305"/>
            <a:ext cx="9975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2.png图片1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628685"/>
            <a:ext cx="1042670" cy="7226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1.png图片1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255279"/>
            <a:ext cx="1071880" cy="7099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4.png图片1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8276" y="7453630"/>
            <a:ext cx="78359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zhī chū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支出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n.expense, expenditure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企业要严格控制每一个环节的费用支出。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5.png图片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5655" y="2336800"/>
            <a:ext cx="2248535" cy="21666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4.png图片1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9058" y="5318760"/>
            <a:ext cx="96202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3.png图片1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0748" y="620748"/>
            <a:ext cx="738505" cy="738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2.png图片1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218453"/>
            <a:ext cx="925830" cy="6419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6.png图片1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45678"/>
            <a:ext cx="785495" cy="588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jīng dǎ-xì suàn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精打细算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careful calculation andstrict budgeting</a:t>
              </a:r>
              <a:endParaRPr lang="en-US" altLang="zh-CN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他爸爸失业后，他们家一直精打细算过日子。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4.png图片1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318" y="2515870"/>
            <a:ext cx="2473960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6.png图片1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48372"/>
            <a:ext cx="883920" cy="6623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5.png图片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1208" y="509305"/>
            <a:ext cx="9975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3.png图片1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228475"/>
            <a:ext cx="656590" cy="6559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1.png图片1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75828"/>
            <a:ext cx="1099185" cy="7283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zhī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开支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n.expenditure, spending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每个家庭都应节约开支。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6.png图片1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451100"/>
            <a:ext cx="2585720" cy="19380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1.png图片1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968" y="5245502"/>
            <a:ext cx="1282065" cy="848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4.png图片1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21128" y="676910"/>
            <a:ext cx="85788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5.png图片1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6454" y="-1327355"/>
            <a:ext cx="88709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2.png图片1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375193"/>
            <a:ext cx="1052195" cy="7296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miǎn de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免得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conj.so as to avoid, so as not to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天冷了，多穿点儿衣服，免得冻着。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17.png图片1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567305"/>
            <a:ext cx="2085340" cy="17056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3.png图片1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335672"/>
            <a:ext cx="668655" cy="6686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1.png图片1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90585"/>
            <a:ext cx="1205865" cy="798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6.png图片1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302907"/>
            <a:ext cx="1075055" cy="8058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5.png图片1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6454" y="7312645"/>
            <a:ext cx="88709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5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chǔ xù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储蓄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n.deposit. savings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他把所有的储蓄用来买了一套房子。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抢救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rescue,to save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qiǎng jiù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支出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n.expense, expenditure</a:t>
              </a:r>
              <a:endParaRPr lang="en-US" altLang="zh-CN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 chū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刻不容缓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extremely urgent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brook no delay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 bù róng huǎn</a:t>
            </a:r>
            <a:endParaRPr lang="zh-CN" altLang="zh-CN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7490" y="356298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精打细算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careful calculation andstrict budgeting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3335" y="4381500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 dǎ-xì suàn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23285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n.expenditure, spending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21990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kāi zhī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42735" y="356298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免得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conj.so as to avoid, so as not to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418580" y="438150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miǎn de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432290" y="3677285"/>
            <a:ext cx="2543175" cy="3194050"/>
            <a:chOff x="9180" y="2028"/>
            <a:chExt cx="4005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180" y="4252"/>
              <a:ext cx="4005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储蓄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n.deposit. savings</a:t>
              </a:r>
              <a:endParaRPr lang="en-US" altLang="zh-CN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434830" y="438150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chǔ xù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158750" y="23050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397125" y="21920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97125" y="219456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7125" y="219456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162300" y="223393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记仇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后记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传记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登记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记录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铭记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397125" y="31838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397125" y="318643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7125" y="318643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162300" y="332105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宽容待人，对欺负过自己的人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也不记仇。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7125" y="41757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7125" y="417322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7125" y="417830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162300" y="432562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我在书的后记里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提到过这件事。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722222 L 0.700833 -0.00685185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01771 -0.00777778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6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7495540" y="3397250"/>
            <a:ext cx="2104390" cy="167576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43171" y="3193415"/>
            <a:ext cx="2467745" cy="2014542"/>
            <a:chOff x="8095" y="3144"/>
            <a:chExt cx="4923" cy="2241"/>
          </a:xfrm>
        </p:grpSpPr>
        <p:sp>
          <p:nvSpPr>
            <p:cNvPr id="33" name="圆角矩形 32"/>
            <p:cNvSpPr/>
            <p:nvPr/>
          </p:nvSpPr>
          <p:spPr>
            <a:xfrm>
              <a:off x="8408" y="3144"/>
              <a:ext cx="4245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095" y="3229"/>
              <a:ext cx="4923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免得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连词——表示避免出现某种不希望的情况。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39265"/>
            <a:ext cx="9900285" cy="824230"/>
            <a:chOff x="517" y="3426"/>
            <a:chExt cx="15591" cy="1298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29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636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今天大家晚点儿走，把活儿都干完，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免得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明天再来。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837565"/>
            <a:chOff x="518" y="3097"/>
            <a:chExt cx="14600" cy="1319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1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39"/>
              <a:ext cx="1460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自己能做的事就自己做吧，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免得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麻烦别人。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他和妻子往返北极17次，支出很大，他们处处精打细算，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千方百计节省开支，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免得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多年的储蓄减少得太快。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6955" y="-396875"/>
            <a:ext cx="2574290" cy="36404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-635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254885"/>
            <a:ext cx="82048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到了以后来个电话，免得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________________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288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019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74465" y="5033010"/>
            <a:ext cx="80060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小声点儿，大伙儿都睡了，免得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______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61020" y="2011045"/>
            <a:ext cx="247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让妈妈担心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34170" y="4840605"/>
            <a:ext cx="201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吵醒他们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-635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4140" y="3281045"/>
            <a:ext cx="80397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麻烦你跟他解释清楚，免得</a:t>
            </a: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____________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10870" y="236601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09635" y="3136900"/>
            <a:ext cx="1556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他误会</a:t>
            </a:r>
            <a:endParaRPr lang="zh-CN" altLang="en-US" sz="36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4714240"/>
            <a:ext cx="6369050" cy="1219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4813935"/>
            <a:ext cx="63684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在朋友的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鼓励/鼓动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下，我走上舞台，完成了表演。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5541010"/>
            <a:ext cx="6368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都是动词，都表示用语言、文字等激发人们的情绪，使人们行动起来</a:t>
            </a:r>
            <a:r>
              <a:rPr lang="zh-CN" altLang="en-US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鼓动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鼓励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260000">
            <a:off x="2218690" y="415988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850390"/>
            <a:ext cx="6369050" cy="10629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955" y="193294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在他的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鼓动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下，那些人参加了非法组织。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5209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更侧重于“发动”的意思。后边可以是表示负面意义的行为。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3308350"/>
            <a:ext cx="6369050" cy="98107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3177540"/>
            <a:ext cx="6368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父母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鼓励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他坚持下去，最后一定能取得成功。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63210" y="3829685"/>
            <a:ext cx="6850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更侧重“鼓励”的意思，后边都是正面行为，不能是负面行为。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1140000">
            <a:off x="3278034" y="3055387"/>
            <a:ext cx="1760753" cy="2092959"/>
            <a:chOff x="7171278" y="3952900"/>
            <a:chExt cx="1494963" cy="2091145"/>
          </a:xfrm>
        </p:grpSpPr>
        <p:cxnSp>
          <p:nvCxnSpPr>
            <p:cNvPr id="37" name="直接连接符 36"/>
            <p:cNvCxnSpPr>
              <a:stCxn id="12" idx="6"/>
            </p:cNvCxnSpPr>
            <p:nvPr/>
          </p:nvCxnSpPr>
          <p:spPr>
            <a:xfrm flipV="1">
              <a:off x="7171278" y="4579101"/>
              <a:ext cx="616243" cy="146494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7755625" y="3952900"/>
              <a:ext cx="910616" cy="654752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58620"/>
            <a:ext cx="866140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在她的鼓励下，我把唯一的一份工作也丢了。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871470"/>
            <a:ext cx="865886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在我快要放弃时，朋友的鼓励给了我勇气。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03700"/>
            <a:ext cx="86569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他鼓动我买股票，结果赔得干干净净。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70103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如果不是当初他鼓励我，我也不会像现在这么惨。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故乡的变化太大了,真令人惊奇。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关于这件事的历史记载还不多。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人与人之间必然有差别。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733155" y="4646930"/>
            <a:ext cx="27565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现代化国际大生产，容易使某种经济产生连锁反应。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jīng qí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惊奇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adj.surprised,amazed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jì zǎi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记载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record,to put down in writing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chā bié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差别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n.difference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lián suǒ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连锁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adj.chain, linkage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这些话都是谣言，你又何必在意呢?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猫头鹰是捕捉老鼠的能手。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感情应时时受到理智的支配。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优质的商品还需要精致的包装。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zài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pay attention to,to care about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bǔ zhuō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捕捉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catch, to seize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zhī pèi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支配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control.to dominate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bāo zhuāng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包装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v/n.to pack,to wrap;package, wrapper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dministrator\Desktop\图片6.png图片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89865" y="-67310"/>
            <a:ext cx="12664440" cy="718185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67945"/>
            <a:ext cx="12664440" cy="719518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677" y="2594698"/>
            <a:ext cx="10157243" cy="2916555"/>
            <a:chOff x="1801" y="4086"/>
            <a:chExt cx="1530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01" y="4086"/>
              <a:ext cx="15303" cy="4593"/>
              <a:chOff x="-211" y="3704"/>
              <a:chExt cx="19031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211" y="3704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096" cy="902"/>
                  <a:chOff x="6495" y="6525"/>
                  <a:chExt cx="1709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786" y="6714"/>
                    <a:ext cx="11805" cy="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1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Photographing the North Pole carrying an electric cooker on the back</a:t>
                    </a:r>
                    <a:endPara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背着电饭锅拍北极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不要活在回忆里。昨天的太阳，晒不干今天的衣裳。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爸爸穿上这套西装,显得更潇洒了。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出壳不久的小鸭子，下水就会游泳，这是它的本能。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yī shang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衣裳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n.clothing,.clothes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xiāo sǎ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潇洒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adj, free and elegant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běn néng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本能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n.instinct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年轻人做事容易冲动。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这件事的结果和他预想的相差很大。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父亲生性好客，家里时常高朋满座。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chōng dòng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冲动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n.impulse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xiāng chà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相差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differ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shí cháng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时常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adv.often.frequently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惊奇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adj.surprised,amazed</a:t>
              </a:r>
              <a:endParaRPr lang="en-US" altLang="zh-CN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 qí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差别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n.difference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chā bié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记载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record,to put down in writing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 zǎi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连锁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adj.chain, linkage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lián suǒ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在意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pay attention to,to care about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zài 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捕捉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catch, to seize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bǔ zhuō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支配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control.to dominate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 pèi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衣裳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n.clothing,.clothes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 shang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包装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v/n.to pack,to wrap;package, wrapper</a:t>
              </a:r>
              <a:endParaRPr lang="en-US" altLang="zh-CN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bāo zhuāng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潇洒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adj, free and elegant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 sǎ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本能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n.instinct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běn néng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4805" y="183197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冲动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n.impulse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17930" y="2470150"/>
            <a:ext cx="302768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chōng dòng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9780" y="1831975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时常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adv.often.frequently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8510" y="256794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 cháng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58105" y="183197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相差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differ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170170" y="2567940"/>
            <a:ext cx="219519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xiāng chà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竟敢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竟然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究竟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有志者事竟成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语文课究竟是工具课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还是文学课？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你竟敢在背后说我的坏话。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冲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冲击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冲垮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横冲直撞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冲动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冲突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海浪连续冲击岩石，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逐渐形成岩洞。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台风和海潮冲垮了他们辛苦筑起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的海堤。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毅然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捆绑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在意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支配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疲惫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现代人生活、工作压力都很大，被事业、家庭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着，身心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。但大部分人很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自己已有的一切，没有勇气离开固有的生活圈子。只有少数人会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决定换一种生活方式，做自己愿意做的事情，自己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自己的时间和生命。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91235" y="37547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疲惫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08550" y="37553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在意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13495" y="30156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捆绑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7985" y="45212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毅然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1795" y="52870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支配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37285"/>
            <a:ext cx="8250370" cy="706755"/>
            <a:chOff x="4428" y="462"/>
            <a:chExt cx="4010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010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462"/>
              <a:ext cx="400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灾难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记载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刻不容缓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抢救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捕捉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2260"/>
              <a:ext cx="17673" cy="534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由于环境污染、全球变暖和人类无节制的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动物，世界上动物的种类正日益减少，很多动物种群面临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性的毁灭。有些动物，我们的后代可能只有在文字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中去了解了。因此，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正在消失的珍稀动物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834755" y="37553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灾难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81365" y="451040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记载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04810" y="30022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捕捉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3580" y="5265420"/>
            <a:ext cx="2448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刻不容缓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780" y="52654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抢救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1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9721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看到祖国需要自己，他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毅然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回国了。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8465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看到祖国需要自己，他毫不犹豫地回国了。（毅然）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588264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走自己的路，别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在意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其他人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怎么说。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走自己的路，别在乎其他人怎么说。（在意）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52597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免得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引起误会，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我再多说几句。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为了不引起误会，我再多说几句。（免得）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知道我一个人在异国他乡，他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时常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打电话问候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944499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知道我一个人在异国他乡，他常常打电话问候我。（时常）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73075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条件有限，招待不周，你们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将就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着住两天吧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873252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条件有限，招待不周，你们凑合着住两天吧。（将就）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732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做点儿你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力所能及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的事情吧，难度太大的就不要做了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做点儿你能做的事情吧，难度太大的就不要做了。（力所能及）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变迁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遍布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07212" y="1307465"/>
            <a:ext cx="1847943" cy="2567940"/>
            <a:chOff x="3050" y="705"/>
            <a:chExt cx="3745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050" y="2159"/>
              <a:ext cx="3639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千方百计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携带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简要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延伸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振兴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099"/>
              <a:ext cx="3639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家常便饭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偏僻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帐篷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例：专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题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话题 主题 问题 题目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北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极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开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拓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释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放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鼓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动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dministrator\Desktop\图片6.png图片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7625" y="-67310"/>
            <a:ext cx="1224026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48895" y="-67310"/>
            <a:ext cx="12241530" cy="699452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677" y="2594698"/>
            <a:ext cx="10157243" cy="2916555"/>
            <a:chOff x="1801" y="4086"/>
            <a:chExt cx="1530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01" y="4086"/>
              <a:ext cx="15303" cy="4593"/>
              <a:chOff x="-211" y="3704"/>
              <a:chExt cx="19031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211" y="3704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096" cy="902"/>
                  <a:chOff x="6495" y="6525"/>
                  <a:chExt cx="1709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786" y="6714"/>
                    <a:ext cx="11805" cy="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1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Photographing the North Pole carrying an electric cooker on the back</a:t>
                    </a:r>
                    <a:endParaRPr 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背着电饭锅拍北极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你认为因纽特人的生活是什么样的？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up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1855"/>
            <a:ext cx="2161540" cy="2501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warmup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215" y="2141855"/>
            <a:ext cx="2311400" cy="25012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49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499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  <p:bldP spid="139" grpId="0" bldLvl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穿越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chuān yuè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穿越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v.to pass through,to cut across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专题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zhuān tí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专题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n.special topic, special sub</a:t>
              </a:r>
              <a:r>
                <a:rPr lang="en-US" sz="2400">
                  <a:sym typeface="Times New Roman" panose="02020603050405020304" pitchFamily="18" charset="0"/>
                </a:rPr>
                <a:t>j</a:t>
              </a:r>
              <a:r>
                <a:rPr sz="2400">
                  <a:sym typeface="Times New Roman" panose="02020603050405020304" pitchFamily="18" charset="0"/>
                </a:rPr>
                <a:t>ec</a:t>
              </a:r>
              <a:r>
                <a:rPr lang="en-US" sz="2400">
                  <a:sym typeface="Times New Roman" panose="02020603050405020304" pitchFamily="18" charset="0"/>
                </a:rPr>
                <a:t>t</a:t>
              </a:r>
              <a:endParaRPr lang="en-US"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赤道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chì dào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赤道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the equator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执着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zhí zhuó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执着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persistent,persevering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将就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jiāng jiu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将就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v.to make do with,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t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o put up with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古董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gǔ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dǒng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古董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n.,antigue, outdated stuff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腹泻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fù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xiè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腹泻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to suffer from diarrhea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40965" y="520700"/>
            <a:ext cx="9015741" cy="706755"/>
            <a:chOff x="4428" y="681"/>
            <a:chExt cx="4382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727"/>
              <a:ext cx="438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19" y="681"/>
              <a:ext cx="419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赤道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专题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穿越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腹泻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古董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将就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执着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这条铁路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草原和沙漠，一直延伸到国境。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一般地说，离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越近，气温越高，但也有例外。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据说这种药对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有特殊效果。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649980" y="36906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赤道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71795" y="538670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腹泻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52140" y="20116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穿越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时间太匆忙了，你先在这里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一晚。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419975" y="24879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将就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昨天学校就这个课题开了一个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研讨会。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7419975" y="439801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专题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78963" y="503555"/>
            <a:ext cx="8830570" cy="706755"/>
            <a:chOff x="4419" y="416"/>
            <a:chExt cx="4292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4283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19" y="416"/>
              <a:ext cx="4292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赤道  专题 穿越  腹泻  古董 将就  执着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他一生最大的爱好就是收藏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984490" y="24879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古董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与他共同工作时，我感受到他的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与认真。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7820025" y="439801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执着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26077" y="532765"/>
            <a:ext cx="9157705" cy="706755"/>
            <a:chOff x="4339" y="462"/>
            <a:chExt cx="4451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436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39" y="462"/>
              <a:ext cx="445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赤道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专题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穿越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腹泻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古董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将就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执着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7.png图片7"/>
          <p:cNvPicPr>
            <a:picLocks noChangeAspect="1"/>
          </p:cNvPicPr>
          <p:nvPr/>
        </p:nvPicPr>
        <p:blipFill>
          <a:blip r:embed="rId1"/>
          <a:srcRect b="10819"/>
          <a:stretch>
            <a:fillRect/>
          </a:stretch>
        </p:blipFill>
        <p:spPr>
          <a:xfrm>
            <a:off x="-184785" y="0"/>
            <a:ext cx="1237615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王建男在事业达到高峰的时候，毅然决定离开报社，开拓新生活。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因纽特人是大约4000年前从亚洲走去的。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现代因纽特人仍然住雪屋，用长矛打猎。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571625"/>
            <a:ext cx="1289050" cy="1376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249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0847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王建男大学毕业做过摄影记者、新闻评论员、编辑，50岁做了社长。追求完美的性格，使他领导的报社成为中国报业改革的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典型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，每天都会有一拨拨同行前来考察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访问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。就在王建男事业达到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的时候，他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毅然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决定离开报社：他累了，身心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疲惫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，他想做自己愿意做的事，力所能及地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开拓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新的生活。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毅然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开拓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典型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访问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疲惫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、高峰</a:t>
            </a:r>
            <a:endParaRPr lang="zh-CN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0847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536065"/>
            <a:ext cx="118979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没有了职务，王建男像是从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捆绑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状态中被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释放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出来，一身轻松。他先是办了家企业；不久他跨洋过海，到了加拿大；再后来，他恋上了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北极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以前他一直认为去北极不是普通人的事，记者出身的妻子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鼓动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他说，年轻人自驾都能去，咱们怎么不行？于是，他们出发了。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3499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请用重点词语复述故事：捆绑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释放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北极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鼓动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dministrator\Desktop\图片1.png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876935" y="2587625"/>
            <a:ext cx="2146935" cy="1566545"/>
          </a:xfrm>
          <a:prstGeom prst="roundRect">
            <a:avLst/>
          </a:prstGeom>
        </p:spPr>
      </p:pic>
      <p:pic>
        <p:nvPicPr>
          <p:cNvPr id="7" name="图片 2" descr="C:\Users\Administrator\Desktop\图片3.png图片3"/>
          <p:cNvPicPr>
            <a:picLocks noChangeAspect="1"/>
          </p:cNvPicPr>
          <p:nvPr/>
        </p:nvPicPr>
        <p:blipFill>
          <a:blip r:embed="rId8"/>
          <a:srcRect t="3803"/>
          <a:stretch>
            <a:fillRect/>
          </a:stretch>
        </p:blipFill>
        <p:spPr>
          <a:xfrm>
            <a:off x="3519170" y="2695575"/>
            <a:ext cx="2135505" cy="3051810"/>
          </a:xfrm>
          <a:prstGeom prst="roundRect">
            <a:avLst/>
          </a:prstGeom>
        </p:spPr>
      </p:pic>
      <p:pic>
        <p:nvPicPr>
          <p:cNvPr id="11" name="图片 3" descr="C:\Users\Administrator\Desktop\图片4.png图片4"/>
          <p:cNvPicPr>
            <a:picLocks noChangeAspect="1"/>
          </p:cNvPicPr>
          <p:nvPr/>
        </p:nvPicPr>
        <p:blipFill>
          <a:blip r:embed="rId9"/>
          <a:srcRect l="-1424" r="-400" b="922"/>
          <a:stretch>
            <a:fillRect/>
          </a:stretch>
        </p:blipFill>
        <p:spPr>
          <a:xfrm>
            <a:off x="6269990" y="2588260"/>
            <a:ext cx="2026285" cy="1569085"/>
          </a:xfrm>
          <a:prstGeom prst="roundRect">
            <a:avLst/>
          </a:prstGeom>
        </p:spPr>
      </p:pic>
      <p:pic>
        <p:nvPicPr>
          <p:cNvPr id="17" name="图片 4" descr="C:\Users\Administrator\Desktop\图片6.png图片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67800" y="2697480"/>
            <a:ext cx="2085975" cy="3049905"/>
          </a:xfrm>
          <a:prstGeom prst="round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223381" y="427355"/>
            <a:ext cx="9495168" cy="650240"/>
            <a:chOff x="1675" y="3426"/>
            <a:chExt cx="13905" cy="632"/>
          </a:xfrm>
        </p:grpSpPr>
        <p:sp>
          <p:nvSpPr>
            <p:cNvPr id="24" name="圆角矩形 23"/>
            <p:cNvSpPr/>
            <p:nvPr/>
          </p:nvSpPr>
          <p:spPr>
            <a:xfrm>
              <a:off x="1676" y="3426"/>
              <a:ext cx="13904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1675" y="3514"/>
              <a:ext cx="13840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 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你去过北极吗？你印象中北极人的生活是什么样？请看图片了解一下。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9" name="图片 28" descr="图片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175" y="4214495"/>
            <a:ext cx="2131695" cy="1630680"/>
          </a:xfrm>
          <a:prstGeom prst="roundRect">
            <a:avLst/>
          </a:prstGeom>
        </p:spPr>
      </p:pic>
      <p:pic>
        <p:nvPicPr>
          <p:cNvPr id="30" name="图片 29" descr="图片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4275" y="4214495"/>
            <a:ext cx="2054860" cy="163131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因纽特人的传奇，是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鼓舞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他们夫妇勇闯北极的最大动力。一路上，王建男头脑中全是书本中对北极的描述：大约4000年前，最后一批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跨过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白令海峡的亚裔族群，向美洲进发，途中遭遇印第安人的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围堵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，最终退进气候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恶劣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的北极圈，住雪屋、用长矛打猎，他们遇到过想象中难以度过的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灾难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，最后在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饥饿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、风暴、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严寒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中奇迹般地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生存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下来，成为北极最大的原住民部族......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请用重点词语复述故事：鼓舞、跨过、围堵、恶劣、灾难、饥饿、严寒、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生存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" y="949960"/>
            <a:ext cx="1205611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到了北极，他们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惊奇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地发现，现实和文字记载中因纽特人的生活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差别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竟是如此之大：因纽特村落家家屋内温暖如春，家电齐全，户户都能上网；连锁超市里卖的是包装食品，年轻人穿着时髦的衣裳，潇洒而快活。记者的职业本能让王建男产生了这样的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冲动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：用我的照片让世人知道，北极的过去和现在相差多么遥远。老照片已成为了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古董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，那时的北极已经不复存在。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从此，王建男不再在意自然风光和千奇百怪的动植物，只专注于人文。他的镜头中有捕捉动物的妇人，有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赤道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血统的北极姑娘......他的采访专题是“北极人文圈”，他知道抢救因纽特人生活中正在消失的东西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刻不容缓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31177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请用重点词语复述故事：惊奇、差别、冲动、赤道、刻不容缓、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古董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他和妻子往返北极17次，支出很大，他们处处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精打细算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，千方百计节省开支，免得多年的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储蓄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减少得太快，即使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穿越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辽阔的无人区，他们也只租用最便宜的汽车；发烧、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腹泻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什么的，也多数是自带药品解决，他们带着饭锅、面条、自制肉酱，时常煮一锅面条，放点儿蔬菜和肉酱，将就将就就是一餐。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eaLnBrk="1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日子艰苦是艰苦，可是王建男却很有幸福感，他愿意自己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支配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自己的生命，执着地要为历史留下些印迹。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请用重点词语复述故事：支配、储蓄、精打细算、腹泻、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穿越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简述一下王建男的工作经历。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大学毕业做过……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领导的报社成为......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身心疲惫，毅然决定......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辞职后，王建男有什么经历？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先是......，不久......，再后来......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书中一般是怎样描述北极的？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大约4000年前……，途中遭遇......，最终退进......，住……，用……，……生存下来。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现实的北极是什么样的？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屋内……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连锁超市......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年轻人......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现在，王建男专注于什么事情？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不在在意......，只专注于……，采访专题......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为了节省开支，王建男夫妇采取了什么措施？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处处......，租用......，自带药品，将就将就……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1.他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先是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办了家企业；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不久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他跨洋过海，到了加拿大；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再后来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他恋上了北极。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246880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大学毕业以后，他先是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；不久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；再后来，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2.他和妻子往返北极17次，支出很大，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他们处处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精打细算，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千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endParaRPr lang="en-US" altLang="zh-CN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方百计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节省开支，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免得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多年的储蓄减少得太快，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即使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穿越辽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阔的无人区，他们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也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只租用最便宜的汽车。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432300"/>
            <a:ext cx="8199120" cy="14306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因为需要帮助的孩子很多，他们处处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，千方百计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，免得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，即使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，也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                                                                                   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这篇课文讲述了王建男大学毕业以后的经历，从取得事业成功，到毅然辞职离开，再到恋上北极，他的经历很传奇，也带给人们思考：我们究竟为了什么活着？请参考P142练习5，把课文缩写成400字左右的短文。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385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</a:t>
              </a: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反义词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反义词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</a:rPr>
                        <a:t>词语</a:t>
                      </a:r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p>
                      <a:pPr algn="ctr" defTabSz="914400"/>
                      <a:r>
                        <a:rPr sz="2400" b="1"/>
                        <a:t>贬低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抬高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我并不想贬低你的成就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p>
                      <a:pPr algn="ctr" defTabSz="914400"/>
                      <a:r>
                        <a:rPr sz="2400" b="1"/>
                        <a:t>贬义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褒义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我们要正确运用含有贬义的词语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稠密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稀疏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我国东部地区人口稠密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丑恶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美好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她衣着华丽，但内心却十分丑恶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反面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正面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他主动要求出演剧中的反面角色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p>
                      <a:pPr algn="ctr" defTabSz="914400"/>
                      <a:r>
                        <a:rPr sz="2400" b="1"/>
                        <a:t>放大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缩小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在不断放大的光环下，兄弟俩</a:t>
                      </a:r>
                      <a:r>
                        <a:rPr lang="zh-CN" sz="2400"/>
                        <a:t>仍然保持着冷静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p>
                      <a:pPr algn="ctr" defTabSz="914400"/>
                      <a:r>
                        <a:rPr sz="2400" b="1"/>
                        <a:t>奉献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索取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他在岗位上默默无闻的奉献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385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</a:t>
              </a: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反义词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反义词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</a:rPr>
                        <a:t>词语</a:t>
                      </a:r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p>
                      <a:pPr algn="ctr" defTabSz="914400"/>
                      <a:r>
                        <a:rPr sz="2400" b="1"/>
                        <a:t>全局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局部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他的一言一行对全局举足轻重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p>
                      <a:pPr algn="ctr" defTabSz="914400"/>
                      <a:r>
                        <a:rPr sz="2400" b="1"/>
                        <a:t>上级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下级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我们应执行上级的命令，不能违抗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上游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下游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许多中外游客都到这个小岛上游玩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压缩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扩张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这篇文章被压缩成一段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油腻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清淡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我们</a:t>
                      </a:r>
                      <a:r>
                        <a:rPr lang="zh-CN" sz="2400"/>
                        <a:t>应该少吃油腻的食物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p>
                      <a:pPr algn="ctr" defTabSz="914400"/>
                      <a:r>
                        <a:rPr sz="2400" b="1"/>
                        <a:t>自卑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自信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她个子瘦小，却</a:t>
                      </a:r>
                      <a:r>
                        <a:rPr lang="zh-CN" sz="2400"/>
                        <a:t>一点也不自卑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p>
                      <a:pPr algn="ctr" defTabSz="914400"/>
                      <a:r>
                        <a:rPr sz="2400" b="1"/>
                        <a:t>固体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400"/>
                        <a:t>液体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lang="zh-CN" sz="2400"/>
                        <a:t>气体和固体的区别在于气体的可压缩性比固体大</a:t>
                      </a:r>
                      <a:r>
                        <a:rPr sz="2400"/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图片1.png图片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615565"/>
            <a:ext cx="2518410" cy="16090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图片10.png图片1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631542"/>
            <a:ext cx="1097915" cy="716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图片2.png图片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793" y="5148665"/>
            <a:ext cx="104203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图片3.png图片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4091" y="7445042"/>
            <a:ext cx="591820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běi  jí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北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极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the North Pole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北极的气候极端寒冷。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Lesson14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2.png图片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8335" y="2377440"/>
            <a:ext cx="261239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3.png图片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2225" y="5261610"/>
            <a:ext cx="1242060" cy="744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.png图片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604872"/>
            <a:ext cx="1205865" cy="7702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9.png图片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274333"/>
            <a:ext cx="107505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4.png图片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4833" y="7365668"/>
            <a:ext cx="141033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píng lùn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评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论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comment,to review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6045" y="5401945"/>
            <a:ext cx="5882640" cy="720090"/>
            <a:chOff x="-11" y="9126"/>
            <a:chExt cx="926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11" y="9282"/>
              <a:ext cx="9264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这件事谁对谁错，大家来评论评论。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UNIT_PLACING_PICTURE_USER_VIEWPORT" val="{&quot;height&quot;:2467,&quot;width&quot;:3381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9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UNIT_TABLE_BEAUTIFY" val="smartTable{a3504bfe-9be4-4cbb-8cd9-10c76e4b185a}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4731.457732327332,&quot;width&quot;:3345.471785459588}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PECIAL_SOURCE" val="bdnull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TABLE_BEAUTIFY" val="smartTable{a3504bfe-9be4-4cbb-8cd9-10c76e4b185a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6.xml><?xml version="1.0" encoding="utf-8"?>
<p:tagLst xmlns:p="http://schemas.openxmlformats.org/presentationml/2006/main">
  <p:tag name="KSO_WM_SPECIAL_SOURCE" val="bdnull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TABLE_BEAUTIFY" val="smartTable{ac5cdef5-b64f-45b7-a512-3dbb7f1231da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10768</Words>
  <Application>WPS Presentation</Application>
  <PresentationFormat>宽屏</PresentationFormat>
  <Paragraphs>1441</Paragraphs>
  <Slides>80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6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GB Pinyinok-D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1713</cp:revision>
  <dcterms:created xsi:type="dcterms:W3CDTF">2019-06-19T02:08:00Z</dcterms:created>
  <dcterms:modified xsi:type="dcterms:W3CDTF">2022-11-02T16:05:21Z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